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8" r:id="rId4"/>
    <p:sldId id="260" r:id="rId5"/>
    <p:sldId id="283" r:id="rId6"/>
    <p:sldId id="271" r:id="rId7"/>
    <p:sldId id="269" r:id="rId8"/>
    <p:sldId id="273" r:id="rId9"/>
    <p:sldId id="274" r:id="rId10"/>
    <p:sldId id="275" r:id="rId11"/>
    <p:sldId id="262" r:id="rId12"/>
    <p:sldId id="272" r:id="rId13"/>
    <p:sldId id="284" r:id="rId14"/>
    <p:sldId id="268" r:id="rId15"/>
    <p:sldId id="276" r:id="rId16"/>
    <p:sldId id="277" r:id="rId17"/>
    <p:sldId id="270" r:id="rId18"/>
    <p:sldId id="263" r:id="rId19"/>
    <p:sldId id="264" r:id="rId20"/>
    <p:sldId id="265" r:id="rId21"/>
    <p:sldId id="266" r:id="rId22"/>
    <p:sldId id="261" r:id="rId23"/>
    <p:sldId id="280" r:id="rId24"/>
    <p:sldId id="267" r:id="rId25"/>
    <p:sldId id="281" r:id="rId26"/>
    <p:sldId id="279" r:id="rId27"/>
    <p:sldId id="282" r:id="rId28"/>
    <p:sldId id="278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BC0C8A-92AB-4D15-718D-E218D38CE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CD5CEC7-8369-71A9-D63B-C376E95CC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43AF555-14F3-A39C-D1BB-F6950B13D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9B8413F-0BA3-73C2-3934-441A86FEA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0F5FE9C-1C74-4BC4-C01E-AC7572C9B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322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094710-457B-D127-C5D7-E583CC65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0F79D2-E89A-1442-6E6B-318257CA92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699AF7-1878-386A-F6AB-160327167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C773B4-4DD4-3CA4-7811-20F6BDF4E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03875B-5298-05E7-68B7-DC723C372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789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1091A5-0983-5FD9-382E-D287F1110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D33416-115C-451A-1009-0DBEEA39EB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CC784F-59FD-1923-E359-AB2C332E0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E08B20-FF04-2618-03C4-1F904EC55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082048-A440-4510-9F5C-69C989E64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7783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DCD537-540E-E985-CFD4-0BAC81074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9C37A1-88F8-5534-7C23-DF679F47A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BFE1393-CA67-2B39-AB41-72864F637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07B1824-3FEE-8947-AFF7-FF0090CBD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E791384-9B52-C93A-8680-F1F5E2C63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898F9B-0DC8-A555-AB0D-DABD03ED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314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40B1E4-89DD-B3EF-C71A-2097D2E5F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EA1B9B3-05D1-552A-F7D2-AF5612447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8612C35-0FBD-42F9-AFB4-EE857D6083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443B663-B193-5495-9069-3B3BFB44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2CBEC3C-6CDC-EB8E-F6E8-6F76726829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5CD4C86-38AC-267B-61AB-0DDD361AA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6101D28-7423-D6FA-35A9-252E6FB44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A03AB4B-00B9-BEA9-04E4-61776A05F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4621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0C9318-B287-6C99-25D8-42A9337A6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B6E29B6-AC63-62B2-ADF6-C245F4652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EEBEBB9-D702-76B5-C5E8-C5D00E22F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22C901-A056-691E-50BC-460C8AADB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586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43AD5B7-BEF9-07FE-2C3E-ABBC00E324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E2610EB-D1DF-42F3-6DA3-6AA70EEE9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D92340-70F8-68D6-5958-524DF7778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0687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ED9A7-40CD-F3A9-0684-13794F3D3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29D5D7-460B-D22C-7191-909EFD482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7C06905-3156-AA46-F0FD-1EDAF182C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B9C8A2A-45E3-BA3B-6919-A928A577B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05C175-F306-0E28-795C-0C239A02F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99BB42E-BF60-B181-278D-37D643DC2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099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872320-CFEF-9D18-7405-8E4ED43BC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8C685D5-393B-16F8-643D-1997D62D7F8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E179FA2-7D64-CF1A-CBC8-76B184C46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87C250C-BB0E-49AD-BB20-AFFD40E14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B5EEC4-6CED-0FE3-4BBF-83EBC3D92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CE266E5-A8A7-2DEB-3726-CDDD9ABF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197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08B9388-8861-52C8-C0F5-CC4F2A8B9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1E33D05-C7CA-02BF-D006-9F1C1650E5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FC4F34-4ECA-1413-7584-2B8FC9078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3D64EA-08DA-3565-8C77-164543E9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19923D7-D2C5-657B-DC4C-DFCD508D4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113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8391924-036C-AD32-6446-9B3BDBCF16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9E67F3-0D7A-F15C-4AF5-D1B722562D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F6C853-EC49-0110-7E64-9E9F5D684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AECE3D-B77F-3947-4D37-F0EEF8FD0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FEDE35-7902-A2CB-A211-545562A9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986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2B78399-4001-3FD8-DAE3-ABCA48233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0CFF3F-7539-70EB-9E52-40CE1E5C96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153481-A130-0180-B86C-21A68B420A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4A121-FC60-447B-8872-C7B92AEF198C}" type="datetimeFigureOut">
              <a:rPr lang="zh-CN" altLang="en-US" smtClean="0"/>
              <a:t>2026/10/9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E45873-5B70-AAAA-7B0B-A4618A1754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8AD0A4-5FC8-381E-D532-F44243DFA9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6DFA2-060F-44E9-B406-ED7D6E3117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43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bbc.com/zhongwen/simp/world/2010/09/100922_computer_exodus" TargetMode="Externa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019F1AA-3F40-B78C-B615-C156212E7EF9}"/>
              </a:ext>
            </a:extLst>
          </p:cNvPr>
          <p:cNvSpPr txBox="1"/>
          <p:nvPr/>
        </p:nvSpPr>
        <p:spPr>
          <a:xfrm>
            <a:off x="985520" y="1920240"/>
            <a:ext cx="958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/>
              <a:t>脱离奴役</a:t>
            </a:r>
            <a:endParaRPr lang="en-US" altLang="zh-CN" sz="4800" dirty="0"/>
          </a:p>
          <a:p>
            <a:pPr algn="r"/>
            <a:r>
              <a:rPr lang="en-US" altLang="zh-CN" sz="4000" dirty="0"/>
              <a:t>--</a:t>
            </a:r>
            <a:r>
              <a:rPr lang="zh-CN" altLang="en-US" sz="4000" dirty="0"/>
              <a:t>出埃及记</a:t>
            </a:r>
            <a:r>
              <a:rPr lang="en-US" altLang="zh-CN" sz="4000" dirty="0"/>
              <a:t>1-18</a:t>
            </a:r>
            <a:r>
              <a:rPr lang="zh-CN" altLang="en-US" sz="4000" dirty="0"/>
              <a:t>章概览</a:t>
            </a:r>
            <a:endParaRPr lang="en-US" altLang="zh-CN" sz="4000" dirty="0"/>
          </a:p>
          <a:p>
            <a:pPr algn="r"/>
            <a:r>
              <a:rPr lang="en-US" altLang="zh-CN" sz="3600" dirty="0"/>
              <a:t>Joshua You</a:t>
            </a:r>
          </a:p>
          <a:p>
            <a:pPr algn="r"/>
            <a:fld id="{E2556FF4-364C-4565-AE7F-1905E547BDD4}" type="datetime2">
              <a:rPr lang="en-US" altLang="zh-CN" sz="3600"/>
              <a:t>Friday, October 9, 2026</a:t>
            </a:fld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47979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25235-DF80-7A24-AC8B-529AB9264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1">
            <a:extLst>
              <a:ext uri="{FF2B5EF4-FFF2-40B4-BE49-F238E27FC236}">
                <a16:creationId xmlns:a16="http://schemas.microsoft.com/office/drawing/2014/main" id="{D32049F6-9AD4-C8D0-C35A-86B9FA43AAEC}"/>
              </a:ext>
            </a:extLst>
          </p:cNvPr>
          <p:cNvSpPr>
            <a:spLocks noGrp="1"/>
          </p:cNvSpPr>
          <p:nvPr/>
        </p:nvSpPr>
        <p:spPr>
          <a:xfrm>
            <a:off x="838200" y="523081"/>
            <a:ext cx="20675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4800" dirty="0"/>
              <a:t>提纲</a:t>
            </a:r>
            <a:endParaRPr kumimoji="1" lang="zh-HK" altLang="en-US" sz="4800" dirty="0"/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13555404-EF0C-1507-C8D4-3323F7B90E8E}"/>
              </a:ext>
            </a:extLst>
          </p:cNvPr>
          <p:cNvSpPr>
            <a:spLocks noGrp="1"/>
          </p:cNvSpPr>
          <p:nvPr/>
        </p:nvSpPr>
        <p:spPr>
          <a:xfrm>
            <a:off x="838200" y="1983581"/>
            <a:ext cx="5115560" cy="21515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4000" dirty="0"/>
              <a:t>A </a:t>
            </a:r>
            <a:r>
              <a:rPr kumimoji="1" lang="zh-CN" altLang="en-US" sz="4000" dirty="0"/>
              <a:t>经文内容</a:t>
            </a:r>
            <a:endParaRPr kumimoji="1" lang="en-US" altLang="zh-CN" sz="4000" dirty="0"/>
          </a:p>
          <a:p>
            <a:r>
              <a:rPr kumimoji="1" lang="en-US" altLang="zh-CN" sz="4000" dirty="0"/>
              <a:t>B </a:t>
            </a:r>
            <a:r>
              <a:rPr kumimoji="1" lang="zh-CN" altLang="en-US" sz="4000" dirty="0"/>
              <a:t>新约的相关教导</a:t>
            </a:r>
            <a:endParaRPr kumimoji="1" lang="en-US" altLang="zh-CN" sz="4000" dirty="0"/>
          </a:p>
          <a:p>
            <a:r>
              <a:rPr kumimoji="1" lang="en-US" altLang="zh-CN" sz="4000" dirty="0"/>
              <a:t>C </a:t>
            </a:r>
            <a:r>
              <a:rPr kumimoji="1" lang="zh-CN" altLang="en-US" sz="4000" dirty="0"/>
              <a:t>应用与反思</a:t>
            </a:r>
            <a:endParaRPr kumimoji="1" lang="zh-HK" altLang="en-US" sz="4000" dirty="0"/>
          </a:p>
        </p:txBody>
      </p:sp>
    </p:spTree>
    <p:extLst>
      <p:ext uri="{BB962C8B-B14F-4D97-AF65-F5344CB8AC3E}">
        <p14:creationId xmlns:p14="http://schemas.microsoft.com/office/powerpoint/2010/main" val="80100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1855A-6357-8451-70D8-A1A6E0E62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2015-03-10 – 圣经综合解读">
            <a:extLst>
              <a:ext uri="{FF2B5EF4-FFF2-40B4-BE49-F238E27FC236}">
                <a16:creationId xmlns:a16="http://schemas.microsoft.com/office/drawing/2014/main" id="{85CCA881-F8BC-FC17-2A01-F709A5328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" y="583506"/>
            <a:ext cx="4785360" cy="627721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00E3C5C-51D1-3DAC-6AE5-DBF18D81CB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65597"/>
            <a:ext cx="6370320" cy="6792403"/>
          </a:xfrm>
          <a:prstGeom prst="rect">
            <a:avLst/>
          </a:prstGeom>
        </p:spPr>
      </p:pic>
      <p:sp>
        <p:nvSpPr>
          <p:cNvPr id="3" name="標題 1">
            <a:extLst>
              <a:ext uri="{FF2B5EF4-FFF2-40B4-BE49-F238E27FC236}">
                <a16:creationId xmlns:a16="http://schemas.microsoft.com/office/drawing/2014/main" id="{F2D8A1CE-7172-5E16-F632-E6A4747C4B10}"/>
              </a:ext>
            </a:extLst>
          </p:cNvPr>
          <p:cNvSpPr>
            <a:spLocks noGrp="1"/>
          </p:cNvSpPr>
          <p:nvPr/>
        </p:nvSpPr>
        <p:spPr>
          <a:xfrm>
            <a:off x="0" y="-15457"/>
            <a:ext cx="3891280" cy="6802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zh-CN" altLang="en-US" sz="3600" dirty="0"/>
              <a:t>圣经与人类历史</a:t>
            </a:r>
            <a:endParaRPr kumimoji="1" lang="zh-HK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352635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DBAD2-B725-193D-F71A-45C09D7B8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4E6C8E0-B3FD-45BB-9359-25A3AC0E97C6}"/>
              </a:ext>
            </a:extLst>
          </p:cNvPr>
          <p:cNvSpPr txBox="1"/>
          <p:nvPr/>
        </p:nvSpPr>
        <p:spPr>
          <a:xfrm>
            <a:off x="101600" y="297076"/>
            <a:ext cx="11917680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1. 以色列人在埃及受困与摩西的兴起（1-4章）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为奴与迫害（第1章）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：以色列人在埃及人数繁多，新法老因惧怕他们而实施苦役，并下令杀害希伯来男婴，但敬畏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神的收生婆保全了男孩性命。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摩西出生与逃亡（第2-3章）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：摩西虽为希伯来人但在埃及王宫长大。他因抱不平杀死埃及人后逃往米甸。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神在荆棘火焰中向他显现，呼召他去拯救以色列人。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踏上归途（第4章）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：摩西推辞后获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神赐予行神迹的能力与哥哥亚伦作助手，返回埃及。途中发生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血郎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事件。</a:t>
            </a:r>
          </a:p>
        </p:txBody>
      </p:sp>
    </p:spTree>
    <p:extLst>
      <p:ext uri="{BB962C8B-B14F-4D97-AF65-F5344CB8AC3E}">
        <p14:creationId xmlns:p14="http://schemas.microsoft.com/office/powerpoint/2010/main" val="132447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19AEA-F814-3CB1-ACAF-70A3DB62F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E2BBC65A-6520-B55F-9EA5-7E96BC4F5B04}"/>
              </a:ext>
            </a:extLst>
          </p:cNvPr>
          <p:cNvSpPr txBox="1"/>
          <p:nvPr/>
        </p:nvSpPr>
        <p:spPr>
          <a:xfrm>
            <a:off x="101600" y="266596"/>
            <a:ext cx="11541760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1. 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现状反思</a:t>
            </a:r>
            <a:endParaRPr lang="zh-CN" altLang="zh-CN" sz="3600" b="1" u="none" strike="noStrike" dirty="0">
              <a:effectLst/>
              <a:latin typeface="Arial" panose="020B0604020202020204" pitchFamily="34" charset="0"/>
            </a:endParaRP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法老回答：“耶和华是谁，要我听祂的话，让以色列人离开呢？我不认识耶和华，也不让以色列人离开。”出埃及记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5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章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2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节</a:t>
            </a:r>
            <a:endParaRPr lang="en-US" altLang="zh-CN" sz="3600" b="0" u="none" strike="noStrike" dirty="0">
              <a:effectLst/>
              <a:latin typeface="Arial" panose="020B0604020202020204" pitchFamily="34" charset="0"/>
            </a:endParaRP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埃及王对</a:t>
            </a:r>
            <a:r>
              <a:rPr lang="zh-CN" altLang="en-US" sz="3600" dirty="0">
                <a:latin typeface="Arial" panose="020B0604020202020204" pitchFamily="34" charset="0"/>
              </a:rPr>
              <a:t>他们说：“摩西、亚伦哪，你们为什么使人民</a:t>
            </a:r>
            <a:r>
              <a:rPr lang="zh-CN" altLang="en-US" sz="3600" b="1" dirty="0">
                <a:latin typeface="Arial" panose="020B0604020202020204" pitchFamily="34" charset="0"/>
              </a:rPr>
              <a:t>懒惰</a:t>
            </a:r>
            <a:r>
              <a:rPr lang="zh-CN" altLang="en-US" sz="3600" dirty="0">
                <a:latin typeface="Arial" panose="020B0604020202020204" pitchFamily="34" charset="0"/>
              </a:rPr>
              <a:t>不做工呢？去挑你们的担子吧。”（</a:t>
            </a:r>
            <a:r>
              <a:rPr lang="en-US" altLang="zh-CN" sz="3600" dirty="0">
                <a:latin typeface="Arial" panose="020B0604020202020204" pitchFamily="34" charset="0"/>
              </a:rPr>
              <a:t> 4</a:t>
            </a:r>
            <a:r>
              <a:rPr lang="zh-CN" altLang="en-US" sz="3600" dirty="0">
                <a:latin typeface="Arial" panose="020B0604020202020204" pitchFamily="34" charset="0"/>
              </a:rPr>
              <a:t>节）因为他们是</a:t>
            </a:r>
            <a:r>
              <a:rPr lang="zh-CN" altLang="en-US" sz="3600" b="1" dirty="0">
                <a:latin typeface="Arial" panose="020B0604020202020204" pitchFamily="34" charset="0"/>
              </a:rPr>
              <a:t>懒惰</a:t>
            </a:r>
            <a:r>
              <a:rPr lang="zh-CN" altLang="en-US" sz="3600" dirty="0">
                <a:latin typeface="Arial" panose="020B0604020202020204" pitchFamily="34" charset="0"/>
              </a:rPr>
              <a:t>的（</a:t>
            </a:r>
            <a:r>
              <a:rPr lang="en-US" altLang="zh-CN" sz="3600" dirty="0">
                <a:latin typeface="Arial" panose="020B0604020202020204" pitchFamily="34" charset="0"/>
              </a:rPr>
              <a:t>8</a:t>
            </a:r>
            <a:r>
              <a:rPr lang="zh-CN" altLang="en-US" sz="3600" dirty="0">
                <a:latin typeface="Arial" panose="020B0604020202020204" pitchFamily="34" charset="0"/>
              </a:rPr>
              <a:t>节）。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你们要把更重的工作加在这些人的身上，好使他们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专心做工，不听谎言</a:t>
            </a:r>
            <a:r>
              <a:rPr lang="zh-CN" altLang="en-US" sz="3600" dirty="0">
                <a:latin typeface="Arial" panose="020B0604020202020204" pitchFamily="34" charset="0"/>
              </a:rPr>
              <a:t>（</a:t>
            </a:r>
            <a:r>
              <a:rPr lang="en-US" altLang="zh-CN" sz="3600" dirty="0">
                <a:latin typeface="Arial" panose="020B0604020202020204" pitchFamily="34" charset="0"/>
              </a:rPr>
              <a:t>9</a:t>
            </a:r>
            <a:r>
              <a:rPr lang="zh-CN" altLang="en-US" sz="3600" dirty="0">
                <a:latin typeface="Arial" panose="020B0604020202020204" pitchFamily="34" charset="0"/>
              </a:rPr>
              <a:t>节）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。</a:t>
            </a:r>
            <a:r>
              <a:rPr lang="zh-CN" altLang="en-US" sz="3600" dirty="0">
                <a:latin typeface="Arial" panose="020B0604020202020204" pitchFamily="34" charset="0"/>
              </a:rPr>
              <a:t> 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你们确实是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懒惰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的，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17 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节</a:t>
            </a:r>
            <a:endParaRPr lang="en-US" altLang="zh-CN" sz="3600" b="0" u="none" strike="noStrike" dirty="0">
              <a:effectLst/>
              <a:latin typeface="Arial" panose="020B0604020202020204" pitchFamily="34" charset="0"/>
            </a:endParaRP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en-US" sz="3600" b="1" dirty="0">
                <a:latin typeface="Arial" panose="020B0604020202020204" pitchFamily="34" charset="0"/>
              </a:rPr>
              <a:t>我们看到的工作现状是这样吗？</a:t>
            </a:r>
            <a:endParaRPr lang="en-US" altLang="zh-CN" sz="3600" b="1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236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5BA71-C992-F2EF-0B49-7FD73BC09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6B08B13-1A10-0112-345D-8E33CBA632B9}"/>
              </a:ext>
            </a:extLst>
          </p:cNvPr>
          <p:cNvSpPr txBox="1"/>
          <p:nvPr/>
        </p:nvSpPr>
        <p:spPr>
          <a:xfrm>
            <a:off x="101600" y="266596"/>
            <a:ext cx="11115040" cy="521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1. 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关键经文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（1-4章）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2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耶和华的使者从荆棘里火焰中向摩西显现。摩西观看，不料，荆棘被火烧着，却没有烧毁。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3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摩西说：「我要过去看这大异象，这荆棘为何没有烧坏呢？」出埃及记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3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章</a:t>
            </a:r>
            <a:endParaRPr lang="en-US" altLang="zh-CN" sz="3600" b="0" u="none" strike="noStrike" dirty="0">
              <a:effectLst/>
              <a:latin typeface="Arial" panose="020B0604020202020204" pitchFamily="34" charset="0"/>
            </a:endParaRP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16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得地和其中所充满的宝物，并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住荆棘中上主的喜悦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。申命记</a:t>
            </a:r>
            <a:r>
              <a:rPr lang="en-US" altLang="zh-CN" sz="3600" dirty="0">
                <a:latin typeface="Arial" panose="020B0604020202020204" pitchFamily="34" charset="0"/>
              </a:rPr>
              <a:t>33</a:t>
            </a:r>
            <a:r>
              <a:rPr lang="zh-CN" altLang="en-US" sz="3600" dirty="0">
                <a:latin typeface="Arial" panose="020B0604020202020204" pitchFamily="34" charset="0"/>
              </a:rPr>
              <a:t>章</a:t>
            </a:r>
            <a:endParaRPr lang="en-US" altLang="zh-CN" sz="3600" dirty="0">
              <a:latin typeface="Arial" panose="020B0604020202020204" pitchFamily="34" charset="0"/>
            </a:endParaRP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摩西一生中对 神有第一手认识的起点</a:t>
            </a:r>
            <a:endParaRPr lang="zh-CN" altLang="zh-CN" sz="3600" b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549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40E23-ECD0-46F4-E7E9-3CD4DCC4F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E2C225C-6992-9A62-5833-2BB4C07CC13A}"/>
              </a:ext>
            </a:extLst>
          </p:cNvPr>
          <p:cNvSpPr txBox="1"/>
          <p:nvPr/>
        </p:nvSpPr>
        <p:spPr>
          <a:xfrm>
            <a:off x="345440" y="182880"/>
            <a:ext cx="1085088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2. 对抗法老与逾越节的拯救（5-12章）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与法老交锋（第5-11章）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：摩西求法老容百姓去，法老反加重苦工。神藉摩西降下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十灾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（血灾、蛙灾、虱灾、蝇灾、畜疫、疮灾、雹灾、蝗灾、黑暗、长子之死），彻底显明耶和华超越埃及的一切假神。</a:t>
            </a:r>
            <a:endParaRPr lang="en-US" altLang="zh-CN" sz="3600" b="0" u="none" strike="noStrike" dirty="0">
              <a:effectLst/>
              <a:latin typeface="Arial" panose="020B0604020202020204" pitchFamily="34" charset="0"/>
            </a:endParaRP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逾越节与出埃及（第12章）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：以色列人按指示宰杀逾越节羊羔、将血涂在门框上，得以躲过灭命的天使。当夜，以色列人在经历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四百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三十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年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奴役后终获自由，浩浩荡荡离开埃及。</a:t>
            </a:r>
          </a:p>
        </p:txBody>
      </p:sp>
    </p:spTree>
    <p:extLst>
      <p:ext uri="{BB962C8B-B14F-4D97-AF65-F5344CB8AC3E}">
        <p14:creationId xmlns:p14="http://schemas.microsoft.com/office/powerpoint/2010/main" val="2676729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D3284-ADFE-2FD8-7975-329E79186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723D709-BAEB-8A71-90D8-C4586F3703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2741"/>
          <a:stretch>
            <a:fillRect/>
          </a:stretch>
        </p:blipFill>
        <p:spPr>
          <a:xfrm>
            <a:off x="2346960" y="-1"/>
            <a:ext cx="7995920" cy="686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690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95D90-7EFA-B073-C354-A6F6332D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7580556-F2EC-80D2-D48E-EF0EE91CD9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" t="57482" r="667" b="4990"/>
          <a:stretch>
            <a:fillRect/>
          </a:stretch>
        </p:blipFill>
        <p:spPr>
          <a:xfrm>
            <a:off x="60960" y="0"/>
            <a:ext cx="120673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8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026E4-F2C9-F64B-46FD-959F7C859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9468E8C-E9A2-1B03-4C12-86EC8A8F9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" y="0"/>
            <a:ext cx="6848403" cy="453136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F83D895-94E4-AB36-F7B9-1A84520FF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5947" y="0"/>
            <a:ext cx="5747174" cy="431038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98F7A90-D3CA-058B-3314-607E747274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7520" y="4267200"/>
            <a:ext cx="34544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5408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CC1D7-1A13-079A-0654-D3A642546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27E78CA-9EBD-1F9C-8FE3-132F04C97E17}"/>
              </a:ext>
            </a:extLst>
          </p:cNvPr>
          <p:cNvSpPr txBox="1"/>
          <p:nvPr/>
        </p:nvSpPr>
        <p:spPr>
          <a:xfrm>
            <a:off x="0" y="77684"/>
            <a:ext cx="11887200" cy="622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2600" b="1" u="none" strike="noStrike" dirty="0">
                <a:effectLst/>
                <a:latin typeface="Arial" panose="020B0604020202020204" pitchFamily="34" charset="0"/>
              </a:rPr>
              <a:t>逾越节主要食物及其象征意义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2600" b="1" u="none" strike="noStrike" dirty="0">
                <a:effectLst/>
                <a:latin typeface="Arial" panose="020B0604020202020204" pitchFamily="34" charset="0"/>
              </a:rPr>
              <a:t>烤羊肉（或羊脛骨）</a:t>
            </a:r>
            <a:endParaRPr lang="zh-CN" altLang="zh-CN" sz="2600" b="0" u="none" strike="noStrike" dirty="0">
              <a:effectLst/>
              <a:latin typeface="Arial" panose="020B0604020202020204" pitchFamily="34" charset="0"/>
            </a:endParaRPr>
          </a:p>
          <a:p>
            <a:pPr marL="742950" marR="0" lvl="1" indent="-28575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2600" b="1" u="none" strike="noStrike" dirty="0">
                <a:effectLst/>
                <a:latin typeface="Arial" panose="020B0604020202020204" pitchFamily="34" charset="0"/>
              </a:rPr>
              <a:t>意义</a:t>
            </a:r>
            <a:r>
              <a:rPr lang="zh-CN" altLang="zh-CN" sz="2600" b="0" u="none" strike="noStrike" dirty="0">
                <a:effectLst/>
                <a:latin typeface="Arial" panose="020B0604020202020204" pitchFamily="34" charset="0"/>
              </a:rPr>
              <a:t>：纪念当年在埃及因涂抹羊血在门框上而躲过灾难，象征</a:t>
            </a:r>
            <a:r>
              <a:rPr lang="en-US" altLang="zh-CN" sz="2600" b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zh-CN" altLang="zh-CN" sz="2600" b="0" u="none" strike="noStrike" dirty="0">
                <a:effectLst/>
                <a:latin typeface="Arial" panose="020B0604020202020204" pitchFamily="34" charset="0"/>
              </a:rPr>
              <a:t>神的救赎与逾越节牺牲的羔羊。 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2600" b="1" u="none" strike="noStrike" dirty="0">
                <a:effectLst/>
                <a:latin typeface="Arial" panose="020B0604020202020204" pitchFamily="34" charset="0"/>
              </a:rPr>
              <a:t>无酵饼（Matzo）</a:t>
            </a:r>
            <a:endParaRPr lang="zh-CN" altLang="zh-CN" sz="2600" b="0" u="none" strike="noStrike" dirty="0">
              <a:effectLst/>
              <a:latin typeface="Arial" panose="020B0604020202020204" pitchFamily="34" charset="0"/>
            </a:endParaRPr>
          </a:p>
          <a:p>
            <a:pPr marL="742950" marR="0" lvl="1" indent="-28575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2600" b="1" u="none" strike="noStrike" dirty="0">
                <a:effectLst/>
                <a:latin typeface="Arial" panose="020B0604020202020204" pitchFamily="34" charset="0"/>
              </a:rPr>
              <a:t>意义</a:t>
            </a:r>
            <a:r>
              <a:rPr lang="zh-CN" altLang="zh-CN" sz="2600" b="0" u="none" strike="noStrike" dirty="0">
                <a:effectLst/>
                <a:latin typeface="Arial" panose="020B0604020202020204" pitchFamily="34" charset="0"/>
              </a:rPr>
              <a:t>：因为当时以色列人匆忙离开埃及，面饼来不及发酵；它象征着匆忙离去的苦难、单纯以及洁净（除罪）。 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2600" b="1" u="none" strike="noStrike" dirty="0">
                <a:effectLst/>
                <a:latin typeface="Arial" panose="020B0604020202020204" pitchFamily="34" charset="0"/>
              </a:rPr>
              <a:t>苦菜（Bitter Herbs）</a:t>
            </a:r>
            <a:endParaRPr lang="zh-CN" altLang="zh-CN" sz="2600" b="0" u="none" strike="noStrike" dirty="0">
              <a:effectLst/>
              <a:latin typeface="Arial" panose="020B0604020202020204" pitchFamily="34" charset="0"/>
            </a:endParaRPr>
          </a:p>
          <a:p>
            <a:pPr marL="742950" marR="0" lvl="1" indent="-28575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2600" b="1" u="none" strike="noStrike" dirty="0">
                <a:effectLst/>
                <a:latin typeface="Arial" panose="020B0604020202020204" pitchFamily="34" charset="0"/>
              </a:rPr>
              <a:t>意义</a:t>
            </a:r>
            <a:r>
              <a:rPr lang="zh-CN" altLang="zh-CN" sz="2600" b="0" u="none" strike="noStrike" dirty="0">
                <a:effectLst/>
                <a:latin typeface="Arial" panose="020B0604020202020204" pitchFamily="34" charset="0"/>
              </a:rPr>
              <a:t>：象征以色列人在法老统治下度过的辛酸、痛苦和被奴役的悲惨岁月。 </a:t>
            </a:r>
            <a:endParaRPr lang="en-US" altLang="zh-CN" sz="2600" b="0" u="none" strike="noStrike" dirty="0">
              <a:effectLst/>
              <a:latin typeface="Arial" panose="020B0604020202020204" pitchFamily="34" charset="0"/>
            </a:endParaRPr>
          </a:p>
          <a:p>
            <a:pPr marL="342900" marR="0" lvl="0" indent="-342900" algn="just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2600" b="1" u="none" strike="noStrike" dirty="0">
                <a:effectLst/>
                <a:latin typeface="Arial" panose="020B0604020202020204" pitchFamily="34" charset="0"/>
              </a:rPr>
              <a:t>四杯葡萄酒</a:t>
            </a:r>
            <a:endParaRPr lang="zh-CN" altLang="zh-CN" sz="2600" b="0" u="none" strike="noStrike" dirty="0">
              <a:effectLst/>
              <a:latin typeface="Arial" panose="020B0604020202020204" pitchFamily="34" charset="0"/>
            </a:endParaRPr>
          </a:p>
          <a:p>
            <a:pPr marL="742950" marR="0" lvl="1" indent="-28575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2600" b="1" u="none" strike="noStrike" dirty="0">
                <a:effectLst/>
                <a:latin typeface="Arial" panose="020B0604020202020204" pitchFamily="34" charset="0"/>
              </a:rPr>
              <a:t>意义</a:t>
            </a:r>
            <a:r>
              <a:rPr lang="zh-CN" altLang="zh-CN" sz="2600" b="0" u="none" strike="noStrike" dirty="0">
                <a:effectLst/>
                <a:latin typeface="Arial" panose="020B0604020202020204" pitchFamily="34" charset="0"/>
              </a:rPr>
              <a:t>：分别代表神在出埃及记中的四个应许：</a:t>
            </a:r>
            <a:r>
              <a:rPr lang="zh-TW" altLang="en-US" sz="2600" b="1" u="none" strike="noStrike" dirty="0">
                <a:effectLst/>
                <a:latin typeface="Arial" panose="020B0604020202020204" pitchFamily="34" charset="0"/>
              </a:rPr>
              <a:t>成聖、解放、救贖、讚美</a:t>
            </a:r>
            <a:r>
              <a:rPr lang="zh-CN" altLang="zh-CN" sz="2600" b="0" u="none" strike="noStrike" dirty="0">
                <a:effectLst/>
                <a:latin typeface="Arial" panose="020B0604020202020204" pitchFamily="34" charset="0"/>
              </a:rPr>
              <a:t>。 </a:t>
            </a:r>
          </a:p>
        </p:txBody>
      </p:sp>
    </p:spTree>
    <p:extLst>
      <p:ext uri="{BB962C8B-B14F-4D97-AF65-F5344CB8AC3E}">
        <p14:creationId xmlns:p14="http://schemas.microsoft.com/office/powerpoint/2010/main" val="1176697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22AA7-2D52-0945-9271-1A352145A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BD31846A-85F1-5A51-D059-1583566D635A}"/>
              </a:ext>
            </a:extLst>
          </p:cNvPr>
          <p:cNvSpPr txBox="1"/>
          <p:nvPr/>
        </p:nvSpPr>
        <p:spPr>
          <a:xfrm>
            <a:off x="345440" y="182880"/>
            <a:ext cx="1085088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2. </a:t>
            </a:r>
            <a:r>
              <a:rPr lang="zh-CN" altLang="en-US" sz="3600" b="1" dirty="0">
                <a:latin typeface="Arial" panose="020B0604020202020204" pitchFamily="34" charset="0"/>
              </a:rPr>
              <a:t>关键经文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（5-12章）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12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因为那夜我要巡行埃及地，把埃及地一切头生的，无论是人是牲畜，都击杀了，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又要败坏埃及一切的神。我是耶和华。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13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这血要在你们所住的房屋上作记号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；我一见这血，就越过你们去。我击杀埃及地头生的时候，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灾殃必不临到你们身上灭你们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。」</a:t>
            </a:r>
            <a:endParaRPr lang="en-US" altLang="zh-CN" sz="3600" b="0" u="none" strike="noStrike" dirty="0">
              <a:effectLst/>
              <a:latin typeface="Arial" panose="020B0604020202020204" pitchFamily="34" charset="0"/>
            </a:endParaRPr>
          </a:p>
          <a:p>
            <a:pPr marR="0" lvl="0" algn="just">
              <a:spcBef>
                <a:spcPts val="900"/>
              </a:spcBef>
              <a:spcAft>
                <a:spcPts val="900"/>
              </a:spcAft>
            </a:pPr>
            <a:r>
              <a:rPr lang="zh-CN" altLang="en-US" sz="3600" dirty="0">
                <a:latin typeface="Arial" panose="020B0604020202020204" pitchFamily="34" charset="0"/>
              </a:rPr>
              <a:t>出埃及记</a:t>
            </a:r>
            <a:r>
              <a:rPr lang="en-US" altLang="zh-CN" sz="3600" dirty="0">
                <a:latin typeface="Arial" panose="020B0604020202020204" pitchFamily="34" charset="0"/>
              </a:rPr>
              <a:t>12</a:t>
            </a:r>
            <a:r>
              <a:rPr lang="zh-CN" altLang="en-US" sz="3600" dirty="0">
                <a:latin typeface="Arial" panose="020B0604020202020204" pitchFamily="34" charset="0"/>
              </a:rPr>
              <a:t>章</a:t>
            </a:r>
            <a:endParaRPr lang="zh-CN" altLang="zh-CN" sz="3600" b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0799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C7A50-1D10-C39E-4095-7A4C11CB9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5EEF14D-45DC-87B9-8B2D-E5817533E478}"/>
              </a:ext>
            </a:extLst>
          </p:cNvPr>
          <p:cNvSpPr txBox="1"/>
          <p:nvPr/>
        </p:nvSpPr>
        <p:spPr>
          <a:xfrm>
            <a:off x="345440" y="182880"/>
            <a:ext cx="611632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2. </a:t>
            </a:r>
            <a:r>
              <a:rPr lang="zh-CN" altLang="en-US" sz="3600" b="1" dirty="0">
                <a:latin typeface="Arial" panose="020B0604020202020204" pitchFamily="34" charset="0"/>
              </a:rPr>
              <a:t>现状反思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（5-12章）</a:t>
            </a:r>
          </a:p>
          <a:p>
            <a:pPr marR="0" lvl="0" algn="just">
              <a:spcBef>
                <a:spcPts val="900"/>
              </a:spcBef>
              <a:spcAft>
                <a:spcPts val="900"/>
              </a:spcAft>
            </a:pP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最近，耶稣对我的拯救</a:t>
            </a:r>
            <a:r>
              <a:rPr lang="zh-CN" altLang="en-US" sz="3600" dirty="0">
                <a:latin typeface="Arial" panose="020B0604020202020204" pitchFamily="34" charset="0"/>
              </a:rPr>
              <a:t>？</a:t>
            </a:r>
            <a:endParaRPr lang="zh-CN" altLang="zh-CN" sz="3600" b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338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F09EE-737C-D946-3F2A-5FBBDDCBC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DE029837-930E-580F-CC6C-698E8AD91249}"/>
              </a:ext>
            </a:extLst>
          </p:cNvPr>
          <p:cNvSpPr txBox="1"/>
          <p:nvPr/>
        </p:nvSpPr>
        <p:spPr>
          <a:xfrm>
            <a:off x="101600" y="132080"/>
            <a:ext cx="11694160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3. 过红海与旷野的操练（13-17章）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过红海与赞美（第13-15章）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：神引领百姓走红海旷野路，云柱火柱同行。法老反悔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，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追兵压境，神使红海分开，以色列人死里逃生，随后摩西与百姓向神高歌赞美。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旷野中的信心考验（第16-17章）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：在旷野缺水缺粮时，神赐下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吗哪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与鹌鹑，并从磐石中出水。以色列人在利非訂击败亚玛力人，显明得胜全在于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神的同在与保守。</a:t>
            </a:r>
          </a:p>
        </p:txBody>
      </p:sp>
    </p:spTree>
    <p:extLst>
      <p:ext uri="{BB962C8B-B14F-4D97-AF65-F5344CB8AC3E}">
        <p14:creationId xmlns:p14="http://schemas.microsoft.com/office/powerpoint/2010/main" val="3316325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A3BBB-CE24-B666-907C-DAA618AB8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14D67A28-55B6-BB98-16BB-AF11F2976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620" y="55880"/>
            <a:ext cx="5072380" cy="338158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3C79A8A-C1CB-52A5-C023-18E3D1BD3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" y="55880"/>
            <a:ext cx="5384800" cy="53848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183447E-1C30-7C94-677C-D15E4AEDDD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676" y="55880"/>
            <a:ext cx="4080367" cy="53848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9EE9923-147C-11A9-D03B-A27B145E096B}"/>
              </a:ext>
            </a:extLst>
          </p:cNvPr>
          <p:cNvSpPr txBox="1"/>
          <p:nvPr/>
        </p:nvSpPr>
        <p:spPr>
          <a:xfrm>
            <a:off x="426720" y="6488668"/>
            <a:ext cx="109118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altLang="zh-CN" dirty="0">
                <a:hlinkClick r:id="rId5"/>
              </a:rPr>
              <a:t>https://www.bbc.com/zhongwen/simp/world/2010/09/100922_computer_exodus</a:t>
            </a:r>
            <a:r>
              <a:rPr lang="de-DE" altLang="zh-CN" dirty="0"/>
              <a:t> 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DD56B6D-CACA-AF49-0E7A-03D314EA17F2}"/>
              </a:ext>
            </a:extLst>
          </p:cNvPr>
          <p:cNvSpPr txBox="1"/>
          <p:nvPr/>
        </p:nvSpPr>
        <p:spPr>
          <a:xfrm>
            <a:off x="426720" y="5776297"/>
            <a:ext cx="112471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dirty="0"/>
              <a:t>聖經新譯本 </a:t>
            </a:r>
            <a:r>
              <a:rPr lang="en-US" altLang="zh-TW" sz="2000" dirty="0"/>
              <a:t>(CNV Traditional)</a:t>
            </a:r>
          </a:p>
          <a:p>
            <a:r>
              <a:rPr lang="zh-TW" altLang="en-US" sz="2000" dirty="0"/>
              <a:t>摩西向海伸手，耶和華就用極強的東風，一夜之間使海水退去；他使海變成乾地，海水也分開了。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5658833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85BCB-DF07-BEC5-FEA3-3BFC9A5D4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7DECBEEA-3876-02A5-2F09-85E865D1C69C}"/>
              </a:ext>
            </a:extLst>
          </p:cNvPr>
          <p:cNvSpPr txBox="1"/>
          <p:nvPr/>
        </p:nvSpPr>
        <p:spPr>
          <a:xfrm>
            <a:off x="101600" y="132080"/>
            <a:ext cx="11694160" cy="521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3. 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关键经文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（13-17章）</a:t>
            </a: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过红海与赞美（第13-15章）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你 凭 慈 爱 领 了 你 所 赎 的 百 姓 ； 你 凭 能 力 引 他 们 到 了 你 的 圣 所 。出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15</a:t>
            </a:r>
            <a:r>
              <a:rPr lang="en-US" altLang="zh-CN" sz="3600" dirty="0">
                <a:latin typeface="Arial" panose="020B0604020202020204" pitchFamily="34" charset="0"/>
              </a:rPr>
              <a:t>:13</a:t>
            </a:r>
            <a:endParaRPr lang="zh-CN" altLang="zh-CN" sz="3600" b="0" u="none" strike="noStrike" dirty="0">
              <a:effectLst/>
              <a:latin typeface="Arial" panose="020B0604020202020204" pitchFamily="34" charset="0"/>
            </a:endParaRPr>
          </a:p>
          <a:p>
            <a:pPr marL="342900" marR="0" lvl="0" indent="-342900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旷野中的信心考验（第16-17章）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他 们 每 日 早 晨 ， 按 着 各 人 的 饭 量 收 取 ， 日 头 一 发 热 ， 就 消 化 了 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。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出埃及记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16</a:t>
            </a:r>
            <a:r>
              <a:rPr lang="en-US" altLang="zh-CN" sz="3600" dirty="0">
                <a:latin typeface="Arial" panose="020B0604020202020204" pitchFamily="34" charset="0"/>
              </a:rPr>
              <a:t>:21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每天的灵修</a:t>
            </a:r>
            <a:endParaRPr lang="zh-CN" altLang="zh-CN" sz="3600" b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470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DA154-33EB-0D57-1E1A-276B7E574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80E28949-0780-D38C-AC18-77FA8529E3D3}"/>
              </a:ext>
            </a:extLst>
          </p:cNvPr>
          <p:cNvSpPr txBox="1"/>
          <p:nvPr/>
        </p:nvSpPr>
        <p:spPr>
          <a:xfrm>
            <a:off x="264160" y="142240"/>
            <a:ext cx="10698480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4. 岳父叶忒罗来访与组织管理（第18章）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叶忒罗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来访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（18:1-12）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：摩西的岳父米甸祭司叶忒罗听闻神伟大的拯救，带着摩西的妻子和两个儿子前来，并在听完见证后向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神献祭。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设立审判官（18:13-27）</a:t>
            </a:r>
            <a:r>
              <a:rPr lang="zh-CN" altLang="zh-CN" sz="3600" dirty="0"/>
              <a:t>：叶忒罗见摩西从早到晚独自审理百姓大小事务，建议他挑选有才能、敬畏神的人协助管理，建立分层负责的制度。这为接下来在西奈山颁布律法与建制做好了准备。</a:t>
            </a:r>
            <a:endParaRPr lang="zh-CN" altLang="zh-CN" sz="3600" b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553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382F7-770E-9FA6-F953-F120BD8F6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7A86229-3B08-1A44-3FC2-17AC251B638C}"/>
              </a:ext>
            </a:extLst>
          </p:cNvPr>
          <p:cNvSpPr txBox="1"/>
          <p:nvPr/>
        </p:nvSpPr>
        <p:spPr>
          <a:xfrm>
            <a:off x="746760" y="2468880"/>
            <a:ext cx="106984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如何听取其他人（主内家人、外邦人）的建议</a:t>
            </a:r>
            <a:r>
              <a:rPr lang="zh-CN" altLang="en-US" sz="3600" dirty="0"/>
              <a:t>？</a:t>
            </a:r>
            <a:endParaRPr lang="zh-CN" altLang="zh-CN" sz="3600" b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416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EF434-D97B-1BD2-5AAF-E63C4D18ED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FC07DA8-02E0-8409-680F-54BEA7600385}"/>
              </a:ext>
            </a:extLst>
          </p:cNvPr>
          <p:cNvSpPr txBox="1"/>
          <p:nvPr/>
        </p:nvSpPr>
        <p:spPr>
          <a:xfrm>
            <a:off x="101600" y="132080"/>
            <a:ext cx="39928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en-US" altLang="zh-CN" sz="3600" b="1" u="none" strike="noStrike" dirty="0">
                <a:effectLst/>
                <a:latin typeface="Arial" panose="020B0604020202020204" pitchFamily="34" charset="0"/>
              </a:rPr>
              <a:t>B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. 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新约相关经文</a:t>
            </a:r>
            <a:endParaRPr lang="zh-CN" altLang="zh-CN" sz="3600" b="1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4D973ED-E45A-D491-0120-DFD27046175C}"/>
              </a:ext>
            </a:extLst>
          </p:cNvPr>
          <p:cNvSpPr txBox="1"/>
          <p:nvPr/>
        </p:nvSpPr>
        <p:spPr>
          <a:xfrm>
            <a:off x="50800" y="768251"/>
            <a:ext cx="11907520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一、 直接引用与历史回顾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使徒行傳 7:35-36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：司提反在公会前讲道，回顾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神如何借着摩西在埃及、红海和旷野行神蹟奇事，领百姓出来。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使徒行傳 13:17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：保罗在安提阿讲道，提到“这以色列民的神拣选了我们的祖宗，当民寄居埃及的时候高举他们，用大能的手领他们出来”。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希伯來書 11:27-29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：“他（摩西）因信就离开埃及……他们因着信，过红海如行干地”，对应出埃及记12-14章的逾越节与过红海事件。</a:t>
            </a:r>
          </a:p>
        </p:txBody>
      </p:sp>
    </p:spTree>
    <p:extLst>
      <p:ext uri="{BB962C8B-B14F-4D97-AF65-F5344CB8AC3E}">
        <p14:creationId xmlns:p14="http://schemas.microsoft.com/office/powerpoint/2010/main" val="33100794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28E0F-885A-B468-35C5-CB15BE682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A8B8E2A-1040-D666-EB96-2A197CE8492B}"/>
              </a:ext>
            </a:extLst>
          </p:cNvPr>
          <p:cNvSpPr txBox="1"/>
          <p:nvPr/>
        </p:nvSpPr>
        <p:spPr>
          <a:xfrm>
            <a:off x="220980" y="120402"/>
            <a:ext cx="11750040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2800" b="1" u="none" strike="noStrike" dirty="0">
                <a:effectLst/>
                <a:latin typeface="Arial" panose="020B0604020202020204" pitchFamily="34" charset="0"/>
              </a:rPr>
              <a:t>使徒行传 7:35-36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35 这摩西，就是他们曾弃绝说“谁立你作我们的官长和审判官”的；神却借着那在荆棘中显现之使者的手，差派他作官长、作救赎码。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36 这人领百姓出来，在埃及地、在红海、在旷野，四十年来行了奇事神迹。</a:t>
            </a:r>
          </a:p>
          <a:p>
            <a:pPr marL="0" marR="0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2800" b="1" u="none" strike="noStrike" dirty="0">
                <a:effectLst/>
                <a:latin typeface="Arial" panose="020B0604020202020204" pitchFamily="34" charset="0"/>
              </a:rPr>
              <a:t>使徒行传 13:17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17 这以色列民的</a:t>
            </a:r>
            <a:r>
              <a:rPr lang="en-US" altLang="zh-CN" sz="2800" b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神拣选了我们的祖宗，当民寄居埃及的时候高举他们，用大能的手领他们出来。</a:t>
            </a:r>
          </a:p>
          <a:p>
            <a:pPr marL="0" marR="0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2800" b="1" u="none" strike="noStrike" dirty="0">
                <a:effectLst/>
                <a:latin typeface="Arial" panose="020B0604020202020204" pitchFamily="34" charset="0"/>
              </a:rPr>
              <a:t>希伯来书 11:27-29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27 他因着信，就离开埃及，不怕王怒；因为他恒心忍耐，如同看见那不能看见的主。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28 他因着信，就守逾越节（或作“立逾越节的礼”），行洒血的事，免得那灭长子的临近以色列人。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29 他们因着信，过红海如行干地；埃及人试着要过去，就被吞灭了。</a:t>
            </a:r>
          </a:p>
        </p:txBody>
      </p:sp>
    </p:spTree>
    <p:extLst>
      <p:ext uri="{BB962C8B-B14F-4D97-AF65-F5344CB8AC3E}">
        <p14:creationId xmlns:p14="http://schemas.microsoft.com/office/powerpoint/2010/main" val="3621690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45304-1E73-1891-19A4-76A7E6807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17A7017-AC04-4BF6-0AE7-E9C9378A8881}"/>
              </a:ext>
            </a:extLst>
          </p:cNvPr>
          <p:cNvSpPr txBox="1"/>
          <p:nvPr/>
        </p:nvSpPr>
        <p:spPr>
          <a:xfrm>
            <a:off x="0" y="0"/>
            <a:ext cx="11125200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二、 逾越節與基督的救贖（出埃及記 11-13章）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約翰福音 1:29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：“看哪，神的羔羊，除去世人罪孽的！” —— 对应出埃及记12章被杀的逾越节羔羊。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哥林多前書 5:7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：“因我们逾越节的羔羊基督已经被杀献祭了。” —— 明确指出基督就是逾越节羔羊的实体。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路加福音 22:7-20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：耶稣设立主的晚餐，将逾越节的筵席赋予了新约圣餐的意义。</a:t>
            </a:r>
          </a:p>
        </p:txBody>
      </p:sp>
    </p:spTree>
    <p:extLst>
      <p:ext uri="{BB962C8B-B14F-4D97-AF65-F5344CB8AC3E}">
        <p14:creationId xmlns:p14="http://schemas.microsoft.com/office/powerpoint/2010/main" val="495407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4B02F-DC30-830C-BA4D-4891D4CDD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FFCA819-2895-60A7-2855-193E79342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02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9257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31686-FFE5-F458-3BD1-C8550D6BD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BE32092-D17B-270C-539E-20987A0E969C}"/>
              </a:ext>
            </a:extLst>
          </p:cNvPr>
          <p:cNvSpPr txBox="1"/>
          <p:nvPr/>
        </p:nvSpPr>
        <p:spPr>
          <a:xfrm>
            <a:off x="81280" y="0"/>
            <a:ext cx="11988800" cy="6771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400" b="1" u="none" strike="noStrike" dirty="0">
                <a:effectLst/>
                <a:latin typeface="Arial" panose="020B0604020202020204" pitchFamily="34" charset="0"/>
              </a:rPr>
              <a:t>约翰福音 1:29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3400" b="0" u="none" strike="noStrike" dirty="0">
                <a:effectLst/>
                <a:latin typeface="Arial" panose="020B0604020202020204" pitchFamily="34" charset="0"/>
              </a:rPr>
              <a:t>29 次日，约翰看见耶稣来到他那里，就说：“看哪，神的羔羊，除去（或作“背负”）世人罪孽的！”</a:t>
            </a:r>
          </a:p>
          <a:p>
            <a:pPr marL="0" marR="0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400" b="1" u="none" strike="noStrike" dirty="0">
                <a:effectLst/>
                <a:latin typeface="Arial" panose="020B0604020202020204" pitchFamily="34" charset="0"/>
              </a:rPr>
              <a:t>哥林多前书 5:7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3400" b="0" u="none" strike="noStrike" dirty="0">
                <a:effectLst/>
                <a:latin typeface="Arial" panose="020B0604020202020204" pitchFamily="34" charset="0"/>
              </a:rPr>
              <a:t>7 你们既是无酵的面，应当把旧酵除净，好使你们成为新团；因为我们逾越节的羔羊基督，已经被杀献祭了。</a:t>
            </a:r>
          </a:p>
          <a:p>
            <a:pPr marL="0" marR="0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400" b="1" u="none" strike="noStrike" dirty="0">
                <a:effectLst/>
                <a:latin typeface="Arial" panose="020B0604020202020204" pitchFamily="34" charset="0"/>
              </a:rPr>
              <a:t>路加福音 22:19-20（主设立圣餐，取代旧约逾越节筵席）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3400" b="0" u="none" strike="noStrike" dirty="0">
                <a:effectLst/>
                <a:latin typeface="Arial" panose="020B0604020202020204" pitchFamily="34" charset="0"/>
              </a:rPr>
              <a:t>19 又拿起饼来，祝谢了，就掰开，递给他们，说：“这是我的身体，为你们舍的，你们也应当如此行，为的是记念我。”</a:t>
            </a:r>
            <a:br>
              <a:rPr lang="zh-CN" altLang="zh-CN" sz="34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3400" b="0" u="none" strike="noStrike" dirty="0">
                <a:effectLst/>
                <a:latin typeface="Arial" panose="020B0604020202020204" pitchFamily="34" charset="0"/>
              </a:rPr>
              <a:t>20 饭后也照样拿起杯来，说：“这杯是用我血所立的新约，是为你们流出来的。”</a:t>
            </a:r>
          </a:p>
        </p:txBody>
      </p:sp>
    </p:spTree>
    <p:extLst>
      <p:ext uri="{BB962C8B-B14F-4D97-AF65-F5344CB8AC3E}">
        <p14:creationId xmlns:p14="http://schemas.microsoft.com/office/powerpoint/2010/main" val="21413568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4B591-B4A3-BD77-D638-B4D0D0DD8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E6666A2-F163-5E06-72BB-F73F5D8F969F}"/>
              </a:ext>
            </a:extLst>
          </p:cNvPr>
          <p:cNvSpPr txBox="1"/>
          <p:nvPr/>
        </p:nvSpPr>
        <p:spPr>
          <a:xfrm>
            <a:off x="264160" y="451480"/>
            <a:ext cx="11379200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三、 旷野的属灵供应与洗礼（出埃及記 14-17章）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哥林多前書 10:1-4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：“我们的祖宗从前都在云下，都从海中经过……都吃了一样的灵食，也都喝了一样的灵水。所喝的是出于随从他们的灵磐石，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那磐石就是基督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。” —— 对应红海受洗（第14章）以及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磐石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出水（第17章）的预表。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約翰福音 6:31-35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：耶稣回应旷野吗哪的事件，宣告：“我就是生命的粮”（对应出埃及记16章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天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降吗哪）。</a:t>
            </a:r>
          </a:p>
        </p:txBody>
      </p:sp>
    </p:spTree>
    <p:extLst>
      <p:ext uri="{BB962C8B-B14F-4D97-AF65-F5344CB8AC3E}">
        <p14:creationId xmlns:p14="http://schemas.microsoft.com/office/powerpoint/2010/main" val="29096570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50F96-D8CA-2844-56E4-BE12B2A2E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DD7E5AE-8E75-0F5B-D4A8-2A474B9A4C5D}"/>
              </a:ext>
            </a:extLst>
          </p:cNvPr>
          <p:cNvSpPr txBox="1"/>
          <p:nvPr/>
        </p:nvSpPr>
        <p:spPr>
          <a:xfrm>
            <a:off x="0" y="50800"/>
            <a:ext cx="12374880" cy="6663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2800" b="1" u="none" strike="noStrike" dirty="0">
                <a:effectLst/>
                <a:latin typeface="Arial" panose="020B0604020202020204" pitchFamily="34" charset="0"/>
              </a:rPr>
              <a:t>哥林多前书 10:1-4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1 弟兄们，我不愿意你们不明白，我们的祖宗从前都在云下，都从海中经过，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2 都在云里、海里受洗归了摩西；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3 并且都吃了一样的灵食，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4 也都喝了一样的灵水。所喝的，是出于随从他们的灵磐石；那磐石就是基督。</a:t>
            </a:r>
          </a:p>
          <a:p>
            <a:pPr marL="0" marR="0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2800" b="1" u="none" strike="noStrike" dirty="0">
                <a:effectLst/>
                <a:latin typeface="Arial" panose="020B0604020202020204" pitchFamily="34" charset="0"/>
              </a:rPr>
              <a:t>约翰福音 6:31-35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31 我们的祖宗在旷野吃过吗哪，如经上记着说：‘他从天上赐下粮来给他们吃。’”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32 耶稣说：“我实实在在地告诉你们：那从天上来的粮不是摩西赐给你们的，乃是我父将天上来的真粮赐给你们。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33 因为神的粮就是那从天上降下来、赐生命给世界的。”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34 他们说：“主啊，常将这粮赐给我们！”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35 耶稣说：“我就是生命的粮。到我这里来的，必定不饿；信我的，永远不渴。”</a:t>
            </a:r>
          </a:p>
        </p:txBody>
      </p:sp>
    </p:spTree>
    <p:extLst>
      <p:ext uri="{BB962C8B-B14F-4D97-AF65-F5344CB8AC3E}">
        <p14:creationId xmlns:p14="http://schemas.microsoft.com/office/powerpoint/2010/main" val="3892191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483E0-5EE5-4615-7E36-F77984746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D9D2881-8BE4-8FB3-4E50-C0C24776C14F}"/>
              </a:ext>
            </a:extLst>
          </p:cNvPr>
          <p:cNvSpPr txBox="1"/>
          <p:nvPr/>
        </p:nvSpPr>
        <p:spPr>
          <a:xfrm>
            <a:off x="0" y="0"/>
            <a:ext cx="1069848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四、 旷野的警戒与不信（出埃及記 15-17章）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哥林多前書 10:5-11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：提到以色列人在旷野发怨言、试探主、贪恋恶事，作为信徒今日的警戒。</a:t>
            </a: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希伯來書 3:7-19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：引用诗篇及旷野的教训，警戒信徒不可像出埃及后在旷野硬心、不信的世代。</a:t>
            </a:r>
          </a:p>
        </p:txBody>
      </p:sp>
    </p:spTree>
    <p:extLst>
      <p:ext uri="{BB962C8B-B14F-4D97-AF65-F5344CB8AC3E}">
        <p14:creationId xmlns:p14="http://schemas.microsoft.com/office/powerpoint/2010/main" val="13384737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8CFE1-5B31-07F4-C3DF-DDC5D4563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48851D4-BDFD-377F-F8D2-97490D9AD501}"/>
              </a:ext>
            </a:extLst>
          </p:cNvPr>
          <p:cNvSpPr txBox="1"/>
          <p:nvPr/>
        </p:nvSpPr>
        <p:spPr>
          <a:xfrm>
            <a:off x="-30480" y="0"/>
            <a:ext cx="12506960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2800" b="1" u="none" strike="noStrike" dirty="0">
                <a:effectLst/>
                <a:latin typeface="Arial" panose="020B0604020202020204" pitchFamily="34" charset="0"/>
              </a:rPr>
              <a:t>哥林多前书 10:5-6, 9-11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5 但他们中间多半是神不喜欢的人，所以在旷野倒毙。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6 这些事都是我们的鉴戒，叫我们不要贪恋恶事，像他们那样贪恋的；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……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9 也不要试探主（“主”有古卷作“基督”），像他们有人试探的，就被蛇所灭；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10 你们也不要发怨言，像他们有人发怨言的，就被灭命的所灭。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11 他们遭遇这些事都要作为鉴戒，并且写在经上，正是警戒我们这末世的人。</a:t>
            </a:r>
          </a:p>
          <a:p>
            <a:pPr marL="0" marR="0" rtl="0">
              <a:spcBef>
                <a:spcPts val="1800"/>
              </a:spcBef>
              <a:spcAft>
                <a:spcPts val="900"/>
              </a:spcAft>
              <a:buNone/>
            </a:pPr>
            <a:r>
              <a:rPr lang="zh-CN" altLang="zh-CN" sz="2800" b="1" u="none" strike="noStrike" dirty="0">
                <a:effectLst/>
                <a:latin typeface="Arial" panose="020B0604020202020204" pitchFamily="34" charset="0"/>
              </a:rPr>
              <a:t>希伯来书 3:7-11</a:t>
            </a:r>
          </a:p>
          <a:p>
            <a:pPr marL="0" marR="0" rtl="0">
              <a:spcBef>
                <a:spcPts val="300"/>
              </a:spcBef>
              <a:buNone/>
            </a:pP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7 圣灵有话说：“你们今日若听他的话，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8 就不可硬着心，像在旷野惹他发怒、试探他的时候一样。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9 在那里，你们的祖宗试探我，考验我，并且观看我的作为有四十年之久。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10 所以我厌烦那世代的人，说：‘他们心里常常迷糊，竟不晓得我的道路！’</a:t>
            </a:r>
            <a:br>
              <a:rPr lang="zh-CN" altLang="zh-CN" sz="2800" b="0" u="none" strike="noStrike" dirty="0">
                <a:effectLst/>
                <a:latin typeface="Arial" panose="020B0604020202020204" pitchFamily="34" charset="0"/>
              </a:rPr>
            </a:br>
            <a:r>
              <a:rPr lang="zh-CN" altLang="zh-CN" sz="2800" b="0" u="none" strike="noStrike" dirty="0">
                <a:effectLst/>
                <a:latin typeface="Arial" panose="020B0604020202020204" pitchFamily="34" charset="0"/>
              </a:rPr>
              <a:t>11 我就在怒中起誓说：‘他们断不可进入我的安息。’”</a:t>
            </a:r>
          </a:p>
        </p:txBody>
      </p:sp>
    </p:spTree>
    <p:extLst>
      <p:ext uri="{BB962C8B-B14F-4D97-AF65-F5344CB8AC3E}">
        <p14:creationId xmlns:p14="http://schemas.microsoft.com/office/powerpoint/2010/main" val="32551673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9E639-4B5D-7FE3-B96B-D9B908162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C714C0A-7AFC-92A5-0C37-0BCA2ED63EC4}"/>
              </a:ext>
            </a:extLst>
          </p:cNvPr>
          <p:cNvSpPr txBox="1"/>
          <p:nvPr/>
        </p:nvSpPr>
        <p:spPr>
          <a:xfrm>
            <a:off x="101600" y="132080"/>
            <a:ext cx="1153160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1800"/>
              </a:spcBef>
              <a:spcAft>
                <a:spcPts val="900"/>
              </a:spcAft>
              <a:buNone/>
            </a:pPr>
            <a:r>
              <a:rPr lang="en-US" altLang="zh-CN" sz="3600" b="1" u="none" strike="noStrike" dirty="0">
                <a:effectLst/>
                <a:latin typeface="Arial" panose="020B0604020202020204" pitchFamily="34" charset="0"/>
              </a:rPr>
              <a:t>C</a:t>
            </a:r>
            <a:r>
              <a:rPr lang="zh-CN" altLang="zh-CN" sz="3600" b="1" u="none" strike="noStrike" dirty="0">
                <a:effectLst/>
                <a:latin typeface="Arial" panose="020B0604020202020204" pitchFamily="34" charset="0"/>
              </a:rPr>
              <a:t>. </a:t>
            </a: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脱离奴役的应用</a:t>
            </a:r>
            <a:endParaRPr lang="zh-CN" altLang="zh-CN" sz="3600" b="1" u="none" strike="noStrike" dirty="0">
              <a:effectLst/>
              <a:latin typeface="Arial" panose="020B0604020202020204" pitchFamily="34" charset="0"/>
            </a:endParaRP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捆绑与奴役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因为凡世界上的事，就像肉体的情欲、眼目的情欲并今生的骄傲，都不是从父来的，乃是从世界来的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。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《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约翰壹书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》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第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2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章第</a:t>
            </a:r>
            <a:r>
              <a:rPr lang="en-US" altLang="zh-CN" sz="3600" b="0" u="none" strike="noStrike" dirty="0">
                <a:effectLst/>
                <a:latin typeface="Arial" panose="020B0604020202020204" pitchFamily="34" charset="0"/>
              </a:rPr>
              <a:t>16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节</a:t>
            </a:r>
            <a:endParaRPr lang="zh-CN" altLang="zh-CN" sz="3600" b="0" u="none" strike="noStrike" dirty="0">
              <a:effectLst/>
              <a:latin typeface="Arial" panose="020B0604020202020204" pitchFamily="34" charset="0"/>
            </a:endParaRPr>
          </a:p>
          <a:p>
            <a:pPr marL="342900" marR="0" lvl="0" indent="-342900" algn="just"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zh-CN" altLang="en-US" sz="3600" b="1" u="none" strike="noStrike" dirty="0">
                <a:effectLst/>
                <a:latin typeface="Arial" panose="020B0604020202020204" pitchFamily="34" charset="0"/>
              </a:rPr>
              <a:t>现状分享</a:t>
            </a:r>
            <a:r>
              <a:rPr lang="zh-CN" altLang="zh-CN" sz="3600" b="0" u="none" strike="noStrike" dirty="0">
                <a:effectLst/>
                <a:latin typeface="Arial" panose="020B0604020202020204" pitchFamily="34" charset="0"/>
              </a:rPr>
              <a:t>：</a:t>
            </a:r>
            <a:r>
              <a:rPr lang="zh-CN" altLang="en-US" sz="3600" b="0" u="none" strike="noStrike" dirty="0">
                <a:effectLst/>
                <a:latin typeface="Arial" panose="020B0604020202020204" pitchFamily="34" charset="0"/>
              </a:rPr>
              <a:t>如何识别并脱离奴役？</a:t>
            </a:r>
            <a:endParaRPr lang="zh-CN" altLang="zh-CN" sz="3600" b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255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</TotalTime>
  <Words>3542</Words>
  <Application>Microsoft Office PowerPoint</Application>
  <PresentationFormat>宽屏</PresentationFormat>
  <Paragraphs>90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2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Joshua You</dc:creator>
  <cp:lastModifiedBy>Joshua You</cp:lastModifiedBy>
  <cp:revision>121</cp:revision>
  <dcterms:created xsi:type="dcterms:W3CDTF">2026-10-06T01:53:18Z</dcterms:created>
  <dcterms:modified xsi:type="dcterms:W3CDTF">2026-10-09T03:44:00Z</dcterms:modified>
</cp:coreProperties>
</file>